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3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52A6AE5-B81B-457F-AC3C-21E7C8C7EB55}" type="datetimeFigureOut">
              <a:rPr lang="ar-SA" smtClean="0"/>
              <a:pPr/>
              <a:t>30/01/1441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52A6AE5-B81B-457F-AC3C-21E7C8C7EB55}" type="datetimeFigureOut">
              <a:rPr lang="ar-SA" smtClean="0"/>
              <a:pPr/>
              <a:t>30/01/1441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52A6AE5-B81B-457F-AC3C-21E7C8C7EB55}" type="datetimeFigureOut">
              <a:rPr lang="ar-SA" smtClean="0"/>
              <a:pPr/>
              <a:t>30/01/1441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52A6AE5-B81B-457F-AC3C-21E7C8C7EB55}" type="datetimeFigureOut">
              <a:rPr lang="ar-SA" smtClean="0"/>
              <a:pPr/>
              <a:t>30/01/1441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52A6AE5-B81B-457F-AC3C-21E7C8C7EB55}" type="datetimeFigureOut">
              <a:rPr lang="ar-SA" smtClean="0"/>
              <a:pPr/>
              <a:t>30/01/1441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52A6AE5-B81B-457F-AC3C-21E7C8C7EB55}" type="datetimeFigureOut">
              <a:rPr lang="ar-SA" smtClean="0"/>
              <a:pPr/>
              <a:t>30/01/1441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52A6AE5-B81B-457F-AC3C-21E7C8C7EB55}" type="datetimeFigureOut">
              <a:rPr lang="ar-SA" smtClean="0"/>
              <a:pPr/>
              <a:t>30/01/1441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52A6AE5-B81B-457F-AC3C-21E7C8C7EB55}" type="datetimeFigureOut">
              <a:rPr lang="ar-SA" smtClean="0"/>
              <a:pPr/>
              <a:t>30/01/1441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52A6AE5-B81B-457F-AC3C-21E7C8C7EB55}" type="datetimeFigureOut">
              <a:rPr lang="ar-SA" smtClean="0"/>
              <a:pPr/>
              <a:t>30/01/1441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2A6AE5-B81B-457F-AC3C-21E7C8C7EB55}" type="datetimeFigureOut">
              <a:rPr lang="ar-SA" smtClean="0"/>
              <a:pPr/>
              <a:t>30/01/1441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2A6AE5-B81B-457F-AC3C-21E7C8C7EB55}" type="datetimeFigureOut">
              <a:rPr lang="ar-SA" smtClean="0"/>
              <a:pPr/>
              <a:t>30/01/1441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54F416-75CA-4D39-8AD2-1A0AC3196CEA}"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52A6AE5-B81B-457F-AC3C-21E7C8C7EB55}" type="datetimeFigureOut">
              <a:rPr lang="ar-SA" smtClean="0"/>
              <a:pPr/>
              <a:t>30/01/1441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B54F416-75CA-4D39-8AD2-1A0AC3196CEA}"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hawlarashige2017@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43000"/>
            <a:ext cx="7772400" cy="3505201"/>
          </a:xfrm>
        </p:spPr>
        <p:txBody>
          <a:bodyPr>
            <a:normAutofit fontScale="90000"/>
          </a:bodyPr>
          <a:lstStyle/>
          <a:p>
            <a:r>
              <a:rPr lang="ar-IQ" sz="3100" b="1" dirty="0" smtClean="0"/>
              <a:t/>
            </a:r>
            <a:br>
              <a:rPr lang="ar-IQ" sz="3100" b="1" dirty="0" smtClean="0"/>
            </a:br>
            <a:r>
              <a:rPr lang="ar-IQ" sz="3100" b="1" dirty="0"/>
              <a:t/>
            </a:r>
            <a:br>
              <a:rPr lang="ar-IQ" sz="3100" b="1" dirty="0"/>
            </a:br>
            <a:r>
              <a:rPr lang="ar-IQ" sz="3100" b="1" dirty="0" smtClean="0"/>
              <a:t/>
            </a:r>
            <a:br>
              <a:rPr lang="ar-IQ" sz="3100" b="1" dirty="0" smtClean="0"/>
            </a:br>
            <a:r>
              <a:rPr lang="ar-IQ" sz="3100" b="1" dirty="0" smtClean="0"/>
              <a:t>مقرر </a:t>
            </a:r>
            <a:r>
              <a:rPr lang="ar-IQ" sz="3100" b="1" dirty="0"/>
              <a:t>الاقتصاد </a:t>
            </a:r>
            <a:r>
              <a:rPr lang="ar-IQ" sz="3100" b="1" dirty="0" smtClean="0"/>
              <a:t>الزراعي</a:t>
            </a:r>
            <a:r>
              <a:rPr lang="en-US" sz="3100" i="1" dirty="0"/>
              <a:t/>
            </a:r>
            <a:br>
              <a:rPr lang="en-US" sz="3100" i="1" dirty="0"/>
            </a:br>
            <a:r>
              <a:rPr lang="ar-IQ" sz="3100" b="1" dirty="0"/>
              <a:t>الأستاذ المساعد الدكتورة </a:t>
            </a:r>
            <a:r>
              <a:rPr lang="ar-IQ" sz="3100" b="1" dirty="0" err="1"/>
              <a:t>خولة</a:t>
            </a:r>
            <a:r>
              <a:rPr lang="ar-IQ" sz="3100" b="1" dirty="0"/>
              <a:t> </a:t>
            </a:r>
            <a:r>
              <a:rPr lang="ar-IQ" sz="3100" b="1" dirty="0" err="1"/>
              <a:t>رشيج</a:t>
            </a:r>
            <a:r>
              <a:rPr lang="ar-IQ" sz="3100" b="1" dirty="0"/>
              <a:t> حسن</a:t>
            </a:r>
            <a:r>
              <a:rPr lang="en-US" sz="3100" dirty="0"/>
              <a:t/>
            </a:r>
            <a:br>
              <a:rPr lang="en-US" sz="3100" dirty="0"/>
            </a:br>
            <a:r>
              <a:rPr lang="ar-IQ" sz="3100" b="1" dirty="0"/>
              <a:t>كلية الزراعة/ جامعة البصرة</a:t>
            </a:r>
            <a:r>
              <a:rPr lang="en-US" sz="3100" dirty="0"/>
              <a:t/>
            </a:r>
            <a:br>
              <a:rPr lang="en-US" sz="3100" dirty="0"/>
            </a:br>
            <a:r>
              <a:rPr lang="ar-IQ" sz="3100" b="1" dirty="0"/>
              <a:t>البصرة</a:t>
            </a:r>
            <a:r>
              <a:rPr lang="en-US" sz="3100" dirty="0"/>
              <a:t/>
            </a:r>
            <a:br>
              <a:rPr lang="en-US" sz="3100" dirty="0"/>
            </a:br>
            <a:r>
              <a:rPr lang="ar-IQ" sz="3100" b="1" dirty="0"/>
              <a:t>العراق</a:t>
            </a:r>
            <a:r>
              <a:rPr lang="en-US" sz="3100" dirty="0"/>
              <a:t/>
            </a:r>
            <a:br>
              <a:rPr lang="en-US" sz="3100" dirty="0"/>
            </a:br>
            <a:r>
              <a:rPr lang="en-US" sz="3100" b="1" u="sng" dirty="0">
                <a:hlinkClick r:id="rId2"/>
              </a:rPr>
              <a:t>Khawlarashige2017@gmail.com</a:t>
            </a:r>
            <a:r>
              <a:rPr lang="en-US" dirty="0"/>
              <a:t/>
            </a:r>
            <a:br>
              <a:rPr lang="en-US" dirty="0"/>
            </a:br>
            <a:r>
              <a:rPr lang="ar-IQ" b="1" dirty="0"/>
              <a:t> </a:t>
            </a:r>
            <a:r>
              <a:rPr lang="en-US" dirty="0"/>
              <a:t/>
            </a:r>
            <a:br>
              <a:rPr lang="en-US" dirty="0"/>
            </a:br>
            <a:endParaRPr lang="ar-SA" dirty="0"/>
          </a:p>
        </p:txBody>
      </p:sp>
      <p:sp>
        <p:nvSpPr>
          <p:cNvPr id="3" name="عنوان فرعي 2"/>
          <p:cNvSpPr>
            <a:spLocks noGrp="1"/>
          </p:cNvSpPr>
          <p:nvPr>
            <p:ph type="subTitle" idx="1"/>
          </p:nvPr>
        </p:nvSpPr>
        <p:spPr/>
        <p:txBody>
          <a:bodyPr/>
          <a:lstStyle/>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نبذة مختصرة عن علم الاقتصاد</a:t>
            </a:r>
            <a:endParaRPr lang="ar-SA" dirty="0"/>
          </a:p>
        </p:txBody>
      </p:sp>
      <p:sp>
        <p:nvSpPr>
          <p:cNvPr id="3" name="عنصر نائب للمحتوى 2"/>
          <p:cNvSpPr>
            <a:spLocks noGrp="1"/>
          </p:cNvSpPr>
          <p:nvPr>
            <p:ph idx="1"/>
          </p:nvPr>
        </p:nvSpPr>
        <p:spPr/>
        <p:txBody>
          <a:bodyPr>
            <a:normAutofit/>
          </a:bodyPr>
          <a:lstStyle/>
          <a:p>
            <a:r>
              <a:rPr lang="ar-IQ" sz="2800" b="1" dirty="0" err="1"/>
              <a:t>اولا</a:t>
            </a:r>
            <a:r>
              <a:rPr lang="ar-IQ" sz="2800" b="1" dirty="0"/>
              <a:t>": تعريف علم الاقتصاد:</a:t>
            </a:r>
            <a:endParaRPr lang="en-US" sz="2800" dirty="0"/>
          </a:p>
          <a:p>
            <a:pPr algn="just">
              <a:buNone/>
            </a:pPr>
            <a:r>
              <a:rPr lang="ar-IQ" sz="2800" b="1" dirty="0"/>
              <a:t>     </a:t>
            </a:r>
            <a:r>
              <a:rPr lang="ar-IQ" sz="2800" b="1" dirty="0" smtClean="0"/>
              <a:t>  اختلفت </a:t>
            </a:r>
            <a:r>
              <a:rPr lang="ar-IQ" sz="2800" b="1" dirty="0"/>
              <a:t>مفاهيم علم الاقتصاد واختلفت باختلاف رؤية الاقتصاديين في الأوقات المختلفة، </a:t>
            </a:r>
            <a:r>
              <a:rPr lang="ar-IQ" sz="2800" b="1" dirty="0" err="1"/>
              <a:t>اذ</a:t>
            </a:r>
            <a:r>
              <a:rPr lang="ar-IQ" sz="2800" b="1" dirty="0"/>
              <a:t> عرف الاقتصادي الرأسمالي (ادم </a:t>
            </a:r>
            <a:r>
              <a:rPr lang="ar-IQ" sz="2800" b="1" dirty="0" err="1"/>
              <a:t>سمث</a:t>
            </a:r>
            <a:r>
              <a:rPr lang="ar-IQ" sz="2800" b="1" dirty="0"/>
              <a:t>) الاقتصاد بأنه العلم الذي يهتم بالثروة وكيفية توزيعها، وكما نلاحظ فان </a:t>
            </a:r>
            <a:r>
              <a:rPr lang="ar-IQ" sz="2800" b="1" dirty="0" err="1"/>
              <a:t>سمث</a:t>
            </a:r>
            <a:r>
              <a:rPr lang="ar-IQ" sz="2800" b="1" dirty="0"/>
              <a:t> قد حدد نطاق علم الاقتصاد بالثروة فقط ، في حين إن الفرد مارشال وهو اقتصادي رأسمالي قد عرف علم الاقتصاد بأنه العلم الذي يدرس نشاط الإنسان الحياتي الاعتيادي المرتبط بالحصول على المتطلبات المادية لتحقيق رفاهيته. </a:t>
            </a:r>
            <a:endParaRPr lang="en-US" sz="2800"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
            <a:r>
              <a:rPr lang="ar-IQ" b="1" dirty="0" smtClean="0"/>
              <a:t>    وكما </a:t>
            </a:r>
            <a:r>
              <a:rPr lang="ar-IQ" b="1" dirty="0"/>
              <a:t>نلاحظ فان مفهوم مارشال كان أكثر اتساعا بحيث شمل الإنفاق والمكسب والثروة، هذا فيما يخص الرأسماليين، إما بالنسبة إلى الاشتراكين فقد عرفوا علم الاقتصاد على أساس انه علم القوانين الاجتماعية التي تسيطر على إنتاج الوسائل المادية لإشباع حاجات الإنسان.</a:t>
            </a:r>
            <a:endParaRPr lang="en-US"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pPr>
              <a:buNone/>
            </a:pPr>
            <a:r>
              <a:rPr lang="ar-IQ" dirty="0" smtClean="0"/>
              <a:t>    </a:t>
            </a:r>
          </a:p>
          <a:p>
            <a:pPr algn="just">
              <a:buNone/>
            </a:pPr>
            <a:r>
              <a:rPr lang="ar-IQ" b="1" dirty="0" smtClean="0"/>
              <a:t>        مما </a:t>
            </a:r>
            <a:r>
              <a:rPr lang="ar-IQ" b="1" dirty="0"/>
              <a:t>تقدم يمكن لنا إن نؤجر تعريف لعلم الاقتصاد </a:t>
            </a:r>
            <a:r>
              <a:rPr lang="ar-IQ" b="1" dirty="0" err="1"/>
              <a:t>ينص</a:t>
            </a:r>
            <a:r>
              <a:rPr lang="ar-IQ" b="1" dirty="0"/>
              <a:t> على إن الاقتصاد هو ذلك العلم الذي يدرس نشاط الإنسان في استخدام موارده المحدودة لإشباع الحاجات المتعددة والمتجددة.</a:t>
            </a:r>
            <a:endParaRPr lang="en-US" dirty="0"/>
          </a:p>
          <a:p>
            <a:pPr>
              <a:buNone/>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
            </a:r>
            <a:br>
              <a:rPr lang="ar-IQ" b="1" dirty="0" smtClean="0"/>
            </a:br>
            <a:r>
              <a:rPr lang="ar-IQ" b="1" dirty="0" smtClean="0"/>
              <a:t>المشكلة </a:t>
            </a:r>
            <a:r>
              <a:rPr lang="ar-IQ" b="1" dirty="0"/>
              <a:t>الاقتصادية:</a:t>
            </a:r>
            <a:r>
              <a:rPr lang="en-US" dirty="0"/>
              <a:t/>
            </a:r>
            <a:br>
              <a:rPr lang="en-US" dirty="0"/>
            </a:br>
            <a:endParaRPr lang="ar-SA" dirty="0"/>
          </a:p>
        </p:txBody>
      </p:sp>
      <p:sp>
        <p:nvSpPr>
          <p:cNvPr id="3" name="عنصر نائب للمحتوى 2"/>
          <p:cNvSpPr>
            <a:spLocks noGrp="1"/>
          </p:cNvSpPr>
          <p:nvPr>
            <p:ph idx="1"/>
          </p:nvPr>
        </p:nvSpPr>
        <p:spPr/>
        <p:txBody>
          <a:bodyPr/>
          <a:lstStyle/>
          <a:p>
            <a:pPr algn="just">
              <a:buNone/>
            </a:pPr>
            <a:r>
              <a:rPr lang="ar-IQ" b="1" dirty="0" smtClean="0"/>
              <a:t>    </a:t>
            </a:r>
          </a:p>
          <a:p>
            <a:pPr algn="just"/>
            <a:r>
              <a:rPr lang="ar-IQ" b="1" dirty="0" smtClean="0"/>
              <a:t>    يقودنا </a:t>
            </a:r>
            <a:r>
              <a:rPr lang="ar-IQ" b="1" dirty="0"/>
              <a:t>تعريف علم الاقتصاد </a:t>
            </a:r>
            <a:r>
              <a:rPr lang="ar-IQ" b="1" dirty="0" smtClean="0"/>
              <a:t>إلى </a:t>
            </a:r>
            <a:r>
              <a:rPr lang="ar-IQ" b="1" dirty="0"/>
              <a:t>معرفة ما المقصود بالمشكلة الاقتصادية والتي تنتج من التعارض بين (ندرة) الموارد الاقتصادية من جهة وبين تعدد وتجدد وتداخل حاجات </a:t>
            </a:r>
            <a:r>
              <a:rPr lang="ar-IQ" b="1" dirty="0" smtClean="0"/>
              <a:t>الإنسان </a:t>
            </a:r>
            <a:r>
              <a:rPr lang="ar-IQ" b="1" dirty="0"/>
              <a:t>من جهة ثانية، وهذا التعارض يخلق ما يسمى بالمشكلة الاقتصادية في صورتها العامة.</a:t>
            </a:r>
            <a:endParaRPr lang="en-US" dirty="0"/>
          </a:p>
          <a:p>
            <a:pPr algn="just"/>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IQ" b="1" dirty="0" smtClean="0"/>
              <a:t>     وتتميز </a:t>
            </a:r>
            <a:r>
              <a:rPr lang="ar-IQ" b="1" dirty="0"/>
              <a:t>المشكلة الاقتصادية بعدد من الخصائص تتمثل بالاتي:</a:t>
            </a:r>
            <a:endParaRPr lang="en-US" dirty="0"/>
          </a:p>
          <a:p>
            <a:pPr lvl="0"/>
            <a:r>
              <a:rPr lang="ar-IQ" b="1" dirty="0"/>
              <a:t>ندرة عناصر </a:t>
            </a:r>
            <a:r>
              <a:rPr lang="ar-IQ" b="1" dirty="0" smtClean="0"/>
              <a:t>الإنتاج أو </a:t>
            </a:r>
            <a:r>
              <a:rPr lang="ar-IQ" b="1" dirty="0"/>
              <a:t>الموارد الاقتصادية ، وتختلف هذه الندرة من مكان </a:t>
            </a:r>
            <a:r>
              <a:rPr lang="ar-IQ" b="1" dirty="0" err="1"/>
              <a:t>الى</a:t>
            </a:r>
            <a:r>
              <a:rPr lang="ar-IQ" b="1" dirty="0"/>
              <a:t> </a:t>
            </a:r>
            <a:r>
              <a:rPr lang="ar-IQ" b="1" dirty="0" err="1" smtClean="0"/>
              <a:t>اخرة</a:t>
            </a:r>
            <a:r>
              <a:rPr lang="ar-IQ" b="1" dirty="0" smtClean="0"/>
              <a:t> </a:t>
            </a:r>
            <a:r>
              <a:rPr lang="ar-IQ" b="1" dirty="0"/>
              <a:t>كما </a:t>
            </a:r>
            <a:r>
              <a:rPr lang="ar-IQ" b="1" dirty="0" err="1"/>
              <a:t>انها</a:t>
            </a:r>
            <a:r>
              <a:rPr lang="ar-IQ" b="1" dirty="0"/>
              <a:t> تختلف من مرحلة </a:t>
            </a:r>
            <a:r>
              <a:rPr lang="ar-IQ" b="1" dirty="0" err="1"/>
              <a:t>الى</a:t>
            </a:r>
            <a:r>
              <a:rPr lang="ar-IQ" b="1" dirty="0"/>
              <a:t> </a:t>
            </a:r>
            <a:r>
              <a:rPr lang="ar-IQ" b="1" dirty="0" err="1"/>
              <a:t>اخرى</a:t>
            </a:r>
            <a:r>
              <a:rPr lang="ar-IQ" b="1" dirty="0"/>
              <a:t>.</a:t>
            </a:r>
            <a:endParaRPr lang="en-US" dirty="0"/>
          </a:p>
          <a:p>
            <a:pPr lvl="0"/>
            <a:r>
              <a:rPr lang="ar-IQ" b="1" dirty="0"/>
              <a:t>مسالة الاختيار.</a:t>
            </a:r>
            <a:endParaRPr lang="en-US" dirty="0"/>
          </a:p>
          <a:p>
            <a:pPr lvl="0"/>
            <a:r>
              <a:rPr lang="ar-IQ" b="1" dirty="0"/>
              <a:t>العدالة الاجتماعية.</a:t>
            </a:r>
            <a:endParaRPr lang="en-US"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239</Words>
  <Application>Microsoft Office PowerPoint</Application>
  <PresentationFormat>عرض على الشاشة (3:4)‏</PresentationFormat>
  <Paragraphs>14</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   مقرر الاقتصاد الزراعي الأستاذ المساعد الدكتورة خولة رشيج حسن كلية الزراعة/ جامعة البصرة البصرة العراق Khawlarashige2017@gmail.com   </vt:lpstr>
      <vt:lpstr>نبذة مختصرة عن علم الاقتصاد</vt:lpstr>
      <vt:lpstr>الشريحة 3</vt:lpstr>
      <vt:lpstr>الشريحة 4</vt:lpstr>
      <vt:lpstr> المشكلة الاقتصادية: </vt:lpstr>
      <vt:lpstr>الشريحة 6</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مقرر الاقتصاد الزراعي الأستاذ المساعد الدكتورة خولة رشيج حسن كلية الزراعة/ جامعة البصرة البصرة العراق Khawlarashige2017@gmail.com</dc:title>
  <dc:creator>DR.Ahmed Saker 2O14</dc:creator>
  <cp:lastModifiedBy>DR.Ahmed Saker 2O14</cp:lastModifiedBy>
  <cp:revision>10</cp:revision>
  <dcterms:created xsi:type="dcterms:W3CDTF">2019-09-29T06:46:54Z</dcterms:created>
  <dcterms:modified xsi:type="dcterms:W3CDTF">2019-09-29T18:41:01Z</dcterms:modified>
</cp:coreProperties>
</file>